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77" r:id="rId3"/>
    <p:sldId id="278" r:id="rId4"/>
    <p:sldId id="280" r:id="rId5"/>
    <p:sldId id="257" r:id="rId6"/>
    <p:sldId id="279" r:id="rId7"/>
    <p:sldId id="259" r:id="rId8"/>
    <p:sldId id="260" r:id="rId9"/>
    <p:sldId id="281" r:id="rId10"/>
    <p:sldId id="261" r:id="rId11"/>
    <p:sldId id="282" r:id="rId12"/>
    <p:sldId id="262" r:id="rId13"/>
    <p:sldId id="263" r:id="rId14"/>
    <p:sldId id="264" r:id="rId15"/>
    <p:sldId id="283" r:id="rId16"/>
    <p:sldId id="265" r:id="rId17"/>
    <p:sldId id="266" r:id="rId18"/>
    <p:sldId id="267" r:id="rId19"/>
    <p:sldId id="272" r:id="rId20"/>
    <p:sldId id="268" r:id="rId21"/>
    <p:sldId id="269" r:id="rId22"/>
    <p:sldId id="270" r:id="rId23"/>
    <p:sldId id="271" r:id="rId24"/>
    <p:sldId id="274" r:id="rId25"/>
    <p:sldId id="276" r:id="rId26"/>
    <p:sldId id="273" r:id="rId27"/>
    <p:sldId id="25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12" y="-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1" Type="http://schemas.openxmlformats.org/officeDocument/2006/relationships/viewProps" Target="viewProps.xml"/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presProps" Target="presProps.xml"/><Relationship Id="rId11" Type="http://schemas.openxmlformats.org/officeDocument/2006/relationships/slide" Target="slides/slide10.xml"/><Relationship Id="rId29" Type="http://schemas.openxmlformats.org/officeDocument/2006/relationships/printerSettings" Target="printerSettings/printerSettings1.bin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BCC12-A0FD-BD47-9484-CCBABE3D5F20}" type="datetimeFigureOut">
              <a:rPr lang="en-US" smtClean="0"/>
              <a:t>10/9/11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9E553-FA5D-D241-8E97-E698D2E9A12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1" Type="http://schemas.openxmlformats.org/officeDocument/2006/relationships/video" Target="file://localhost/Users/Moots/Dropbox/FAST%202011-2012/American%20Government/Unit%201%20Foundations%20of%20American%20Government/1.20%20Democracy%20in%20Libya/Gaddafi%20Protests.mo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9662" y="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Papyrus"/>
                <a:cs typeface="Papyrus"/>
              </a:rPr>
              <a:t>Call to Order</a:t>
            </a:r>
            <a:endParaRPr lang="en-US" dirty="0">
              <a:latin typeface="Papyrus"/>
              <a:cs typeface="Papyru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36070"/>
            <a:ext cx="6400800" cy="1752600"/>
          </a:xfrm>
        </p:spPr>
        <p:txBody>
          <a:bodyPr>
            <a:normAutofit fontScale="62500" lnSpcReduction="20000"/>
          </a:bodyPr>
          <a:lstStyle/>
          <a:p>
            <a:r>
              <a:rPr lang="en-US" sz="4353" i="1" dirty="0">
                <a:solidFill>
                  <a:schemeClr val="tx1"/>
                </a:solidFill>
              </a:rPr>
              <a:t>Do you think that it is the United States’ job to promote democracy in other countries if that country has an authoritarian government?  Why or why not?  </a:t>
            </a:r>
            <a:endParaRPr lang="en-US" sz="4353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283" y="1262937"/>
            <a:ext cx="4641850" cy="3088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February 25</a:t>
            </a:r>
            <a:r>
              <a:rPr lang="en-US" b="1" baseline="30000" dirty="0" smtClean="0">
                <a:latin typeface="Papyrus"/>
                <a:cs typeface="Papyrus"/>
              </a:rPr>
              <a:t>th</a:t>
            </a:r>
            <a:r>
              <a:rPr lang="en-US" b="1" dirty="0" smtClean="0">
                <a:latin typeface="Papyrus"/>
                <a:cs typeface="Papyrus"/>
              </a:rPr>
              <a:t>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Clashes erupt in Tripoli.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Qaddafi forces upon gunfire on citizens.</a:t>
            </a:r>
          </a:p>
          <a:p>
            <a:pPr>
              <a:buNone/>
            </a:pP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0" y="2945977"/>
            <a:ext cx="6197600" cy="3641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Papyrus"/>
                <a:cs typeface="Papyrus"/>
              </a:rPr>
              <a:t>Check for Understanding</a:t>
            </a:r>
            <a:endParaRPr lang="en-US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Candara"/>
                <a:cs typeface="Candara"/>
              </a:rPr>
              <a:t>How is this similar or different than the Tiananmen Square Massacre?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646363"/>
            <a:ext cx="4385732" cy="35873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67" y="2646362"/>
            <a:ext cx="3572933" cy="35873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February 26</a:t>
            </a:r>
            <a:r>
              <a:rPr lang="en-US" b="1" baseline="30000" dirty="0" smtClean="0">
                <a:latin typeface="Papyrus"/>
                <a:cs typeface="Papyrus"/>
              </a:rPr>
              <a:t>th</a:t>
            </a:r>
            <a:r>
              <a:rPr lang="en-US" b="1" dirty="0" smtClean="0">
                <a:latin typeface="Papyrus"/>
                <a:cs typeface="Papyrus"/>
              </a:rPr>
              <a:t>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720782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U.N. Security Council Imposes Sanctions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The U.N. Security council votes to impose sanctions (punishments) on Qaddafi because of his attacks on citizens.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982" y="2277534"/>
            <a:ext cx="4508818" cy="2925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712" y="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March 5th,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3471334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Qaddafi’s forces fire on unarmed protestors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Col. Qaddafi counterattacks with brutal force on unarmed citizens in front of international news media.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 descr="Picture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6763" y="1930639"/>
            <a:ext cx="5358946" cy="38095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March 13th,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91312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Arab League Endorses a No-Fly Zone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The U.N. Security council votes to impose sanctions (punishments) on Qaddafi because of his attacks on citizens.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512" y="1600200"/>
            <a:ext cx="4119989" cy="4870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Papyrus"/>
                <a:cs typeface="Papyrus"/>
              </a:rPr>
              <a:t>Check for Understanding</a:t>
            </a:r>
            <a:endParaRPr lang="en-US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47283"/>
            <a:ext cx="3996267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andara"/>
                <a:cs typeface="Candara"/>
              </a:rPr>
              <a:t>What is the U.N.?</a:t>
            </a:r>
          </a:p>
          <a:p>
            <a:r>
              <a:rPr lang="en-US" dirty="0" smtClean="0">
                <a:latin typeface="Candara"/>
                <a:cs typeface="Candara"/>
              </a:rPr>
              <a:t>What is a No-Fly Zone?</a:t>
            </a:r>
          </a:p>
          <a:p>
            <a:r>
              <a:rPr lang="en-US" dirty="0" smtClean="0">
                <a:latin typeface="Candara"/>
                <a:cs typeface="Candara"/>
              </a:rPr>
              <a:t>Why would the U.N. security council choose to enforce a No-Fly Zone rather than put troops on the ground right away?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2416" y="1547283"/>
            <a:ext cx="3492500" cy="374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March 17th,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91312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U.N. Passes Resolution for Military Action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American and European armies send troops to enforce a No-Fly zone in Libya, to prevent Qaddafi from using air power against rebels.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 descr="Picture 3.png"/>
          <p:cNvPicPr>
            <a:picLocks noChangeAspect="1"/>
          </p:cNvPicPr>
          <p:nvPr/>
        </p:nvPicPr>
        <p:blipFill>
          <a:blip r:embed="rId2"/>
          <a:srcRect l="26574" r="32237"/>
          <a:stretch>
            <a:fillRect/>
          </a:stretch>
        </p:blipFill>
        <p:spPr>
          <a:xfrm>
            <a:off x="5215467" y="1605528"/>
            <a:ext cx="2709333" cy="45206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April 3rd,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9131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Sons offer Democracy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Two sons of Col. Qaddafi offer to transition to country to a constitutional democracy.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 descr="Picture 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512" y="2521114"/>
            <a:ext cx="4419047" cy="26285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April 16th,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23555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Qaddafi uses cluster bombs in civilian areas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Cluster bombs are banned by much of the world.  This adds urgency to the arguments of Britain and France that NATO should step in.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 descr="Picture 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755" y="2040467"/>
            <a:ext cx="4706045" cy="38216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April 17th,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9131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Obama Seeks Refuge for Qaddafi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Even though he has not yet lost, Obama looks for another country where Qaddafi can stay if kicked out of Libya.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 descr="Picture 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512" y="1973783"/>
            <a:ext cx="4059143" cy="3461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pyrus"/>
                <a:cs typeface="Papyrus"/>
              </a:rPr>
              <a:t>Objective</a:t>
            </a:r>
            <a:endParaRPr lang="en-US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52133"/>
            <a:ext cx="8229600" cy="2751667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Papyrus"/>
                <a:cs typeface="Papyrus"/>
              </a:rPr>
              <a:t>Political Scientists will be able to compare the revolutions of Egypt and Libya and create a plan for a new government for Libya using principles of democracy.</a:t>
            </a:r>
            <a:endParaRPr lang="en-US" dirty="0">
              <a:latin typeface="Papyrus"/>
              <a:cs typeface="Papyru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April 30th,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39067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Qaddafi offers to negotiate but not to leave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He wants a cease fire but will not give up his post.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 descr="Picture 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1957" y="1989667"/>
            <a:ext cx="4684843" cy="3818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April 30th,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409131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Qaddafi’s Youngest Son Killed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NATO airstrike kills Qaddafi’s son as well as three grandchildren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 descr="Picture 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834" y="2235199"/>
            <a:ext cx="4580966" cy="3128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June 27th,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183466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International Criminal Court issues warrant for Qaddafi’s Arrest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With no police of their own, they are at the mercy of other countries’ armies.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15281" r="12857"/>
          <a:stretch>
            <a:fillRect/>
          </a:stretch>
        </p:blipFill>
        <p:spPr>
          <a:xfrm>
            <a:off x="3640666" y="1977496"/>
            <a:ext cx="5300134" cy="4148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August 18th,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014133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Rebels seize Oil Refineries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This cuts Qaddafi off from one of his major economic assets.  Qaddafi goes into hiding.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333" y="2279650"/>
            <a:ext cx="5226803" cy="3257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August 23rd,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408835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Rebels seize Tripoli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Rebels invade Qaddafi compound.  There is no sign of Qaddafi, but Russian intelligence says that he is alive and well in Tripoli.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 descr="Picture 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6035" y="1842319"/>
            <a:ext cx="4820765" cy="39790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October,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064933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Qaddafi Whereabouts Unknown, Transitional National Council is in place</a:t>
            </a:r>
            <a:r>
              <a:rPr lang="en-US" dirty="0" smtClean="0">
                <a:latin typeface="Candara"/>
                <a:cs typeface="Candara"/>
              </a:rPr>
              <a:t>.  </a:t>
            </a:r>
            <a:r>
              <a:rPr lang="en-US" b="1" dirty="0" smtClean="0">
                <a:latin typeface="Candara"/>
                <a:cs typeface="Candara"/>
              </a:rPr>
              <a:t>Elections are still 8 months away.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 descr="Picture 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133" y="1600200"/>
            <a:ext cx="5215467" cy="43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pyrus"/>
                <a:cs typeface="Papyrus"/>
              </a:rPr>
              <a:t>Read the Article “Libyan Rebels Clarify Steps to New Rule”</a:t>
            </a:r>
            <a:endParaRPr lang="en-US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19867"/>
            <a:ext cx="8229600" cy="3806296"/>
          </a:xfrm>
        </p:spPr>
        <p:txBody>
          <a:bodyPr/>
          <a:lstStyle/>
          <a:p>
            <a:r>
              <a:rPr lang="en-US" dirty="0" smtClean="0">
                <a:latin typeface="Candara"/>
                <a:cs typeface="Candara"/>
              </a:rPr>
              <a:t>What is the current government in Libya like?</a:t>
            </a:r>
          </a:p>
          <a:p>
            <a:r>
              <a:rPr lang="en-US" dirty="0" smtClean="0">
                <a:latin typeface="Candara"/>
                <a:cs typeface="Candara"/>
              </a:rPr>
              <a:t>What problems will the Transitional National Council have to solve?</a:t>
            </a:r>
          </a:p>
          <a:p>
            <a:r>
              <a:rPr lang="en-US" dirty="0" smtClean="0">
                <a:latin typeface="Candara"/>
                <a:cs typeface="Candara"/>
              </a:rPr>
              <a:t>How do you propose that they solve these problems?</a:t>
            </a:r>
            <a:endParaRPr lang="en-US" dirty="0">
              <a:latin typeface="Candara"/>
              <a:cs typeface="Candar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Papyrus"/>
                <a:cs typeface="Papyrus"/>
              </a:rPr>
              <a:t>Synthesis</a:t>
            </a:r>
            <a:endParaRPr lang="en-US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8400"/>
            <a:ext cx="8229600" cy="536786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Write a letter to the Transitional National Council in Libya in which you outline the steps they must take to establishing a functional democracy within the year.  You must answer the following questions in your writing:</a:t>
            </a:r>
          </a:p>
          <a:p>
            <a:pPr lvl="1">
              <a:buFont typeface="Wingdings" charset="2"/>
              <a:buChar char="v"/>
            </a:pPr>
            <a:r>
              <a:rPr lang="en-US" dirty="0" smtClean="0">
                <a:latin typeface="Candara"/>
                <a:cs typeface="Candara"/>
              </a:rPr>
              <a:t>What problems existed under Muammar Gaddafi?</a:t>
            </a:r>
          </a:p>
          <a:p>
            <a:pPr lvl="1">
              <a:buFont typeface="Wingdings" charset="2"/>
              <a:buChar char="v"/>
            </a:pPr>
            <a:r>
              <a:rPr lang="en-US" dirty="0" smtClean="0">
                <a:latin typeface="Candara"/>
                <a:cs typeface="Candara"/>
              </a:rPr>
              <a:t>Summarize what happened during the revolution.</a:t>
            </a:r>
          </a:p>
          <a:p>
            <a:pPr lvl="1">
              <a:buFont typeface="Wingdings" charset="2"/>
              <a:buChar char="v"/>
            </a:pPr>
            <a:r>
              <a:rPr lang="en-US" dirty="0" smtClean="0">
                <a:latin typeface="Candara"/>
                <a:cs typeface="Candara"/>
              </a:rPr>
              <a:t>What principles of democracy should they implement in their new Constitution?</a:t>
            </a:r>
          </a:p>
          <a:p>
            <a:pPr lvl="1">
              <a:buFont typeface="Wingdings" charset="2"/>
              <a:buChar char="v"/>
            </a:pPr>
            <a:r>
              <a:rPr lang="en-US" dirty="0" smtClean="0">
                <a:latin typeface="Candara"/>
                <a:cs typeface="Candara"/>
              </a:rPr>
              <a:t>What will it look like if they implement these principles successfully?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>
                <a:latin typeface="Papyrus"/>
                <a:cs typeface="Papyrus"/>
              </a:rPr>
              <a:t>Yesterday we learned about the revolution in Egypt.  Today, we’re looking at the ongoing revolution in Libya.</a:t>
            </a:r>
            <a:endParaRPr lang="en-US" sz="3000" dirty="0">
              <a:latin typeface="Papyrus"/>
              <a:cs typeface="Papyru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Egypt – Hosni Mubarak</a:t>
            </a:r>
            <a:endParaRPr lang="en-US" sz="3000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57200" y="2679171"/>
            <a:ext cx="4040188" cy="3951288"/>
          </a:xfrm>
        </p:spPr>
        <p:txBody>
          <a:bodyPr/>
          <a:lstStyle/>
          <a:p>
            <a:r>
              <a:rPr lang="en-US" dirty="0" smtClean="0"/>
              <a:t>Mubarak ruled for 3 decades</a:t>
            </a:r>
          </a:p>
          <a:p>
            <a:r>
              <a:rPr lang="en-US" dirty="0" smtClean="0"/>
              <a:t>Had increasing control over undocumented detention facilities, and institutional mechanism to increase term of the presidency.</a:t>
            </a:r>
          </a:p>
          <a:p>
            <a:r>
              <a:rPr lang="en-US" dirty="0" smtClean="0"/>
              <a:t>Was overthrown in 18 days.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>
          <a:xfrm>
            <a:off x="4645025" y="1854994"/>
            <a:ext cx="4041775" cy="639762"/>
          </a:xfrm>
        </p:spPr>
        <p:txBody>
          <a:bodyPr>
            <a:noAutofit/>
          </a:bodyPr>
          <a:lstStyle/>
          <a:p>
            <a:r>
              <a:rPr lang="en-US" sz="2600" dirty="0" smtClean="0"/>
              <a:t>Libya – Col. Muammar Gaddafi</a:t>
            </a:r>
            <a:endParaRPr lang="en-US" sz="2600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>
          <a:xfrm>
            <a:off x="4645025" y="2679171"/>
            <a:ext cx="4041775" cy="3631407"/>
          </a:xfrm>
        </p:spPr>
        <p:txBody>
          <a:bodyPr/>
          <a:lstStyle/>
          <a:p>
            <a:r>
              <a:rPr lang="en-US" dirty="0" smtClean="0"/>
              <a:t>Longest ruling non-royal leader since 1900 (41 years)</a:t>
            </a:r>
          </a:p>
          <a:p>
            <a:r>
              <a:rPr lang="en-US" dirty="0" smtClean="0"/>
              <a:t>Abolished Constitution and based the country’s rule on the </a:t>
            </a:r>
            <a:r>
              <a:rPr lang="en-US" i="1" dirty="0" smtClean="0"/>
              <a:t>Green Book</a:t>
            </a:r>
          </a:p>
          <a:p>
            <a:r>
              <a:rPr lang="en-US" dirty="0" smtClean="0"/>
              <a:t>Acquired chemical weapons, supplied Irish Republican Army</a:t>
            </a:r>
          </a:p>
          <a:p>
            <a:r>
              <a:rPr lang="en-US" dirty="0" smtClean="0"/>
              <a:t>Currently in hiding.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679170"/>
            <a:ext cx="3920491" cy="363140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697" y="2679170"/>
            <a:ext cx="3957103" cy="3631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addafi Protests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pyrus"/>
                <a:cs typeface="Papyrus"/>
              </a:rPr>
              <a:t>Film Focus: Answer the questions on your worksheet as you watch.</a:t>
            </a:r>
            <a:endParaRPr lang="en-US" dirty="0">
              <a:latin typeface="Papyrus"/>
              <a:cs typeface="Papyru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8512" y="1028700"/>
            <a:ext cx="4138288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Papyrus"/>
                <a:cs typeface="Papyrus"/>
              </a:rPr>
              <a:t>February 16</a:t>
            </a:r>
            <a:r>
              <a:rPr lang="en-US" b="1" baseline="30000" dirty="0" smtClean="0">
                <a:latin typeface="Papyrus"/>
                <a:cs typeface="Papyrus"/>
              </a:rPr>
              <a:t>th</a:t>
            </a:r>
            <a:r>
              <a:rPr lang="en-US" b="1" dirty="0" smtClean="0">
                <a:latin typeface="Papyrus"/>
                <a:cs typeface="Papyrus"/>
              </a:rPr>
              <a:t>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602" y="507998"/>
            <a:ext cx="3001434" cy="578749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Unrest Reaches Libya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The government toppling protests that began in Tunisia and Egypt lead to rebellions against Colonel Qaddafi in several Libyan cities.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635" y="2628002"/>
            <a:ext cx="5228166" cy="3498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pyrus"/>
                <a:cs typeface="Papyrus"/>
              </a:rPr>
              <a:t>Check for Understanding</a:t>
            </a:r>
            <a:endParaRPr lang="en-US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Candara"/>
                <a:cs typeface="Candara"/>
              </a:rPr>
              <a:t>Why might citizens in Libya have felt inspired by the rebellion in Egypt?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232" y="2798237"/>
            <a:ext cx="5439833" cy="36369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February 23rd,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9131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Qaddafi cracks down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He vows to kill protestors “house by house”.  Eastern cities in Libya are all taken by rebels and are out of his control.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780" y="1782233"/>
            <a:ext cx="4380868" cy="39920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Papyrus"/>
                <a:cs typeface="Papyrus"/>
              </a:rPr>
              <a:t>February 24</a:t>
            </a:r>
            <a:r>
              <a:rPr lang="en-US" b="1" baseline="30000" dirty="0" smtClean="0">
                <a:latin typeface="Papyrus"/>
                <a:cs typeface="Papyrus"/>
              </a:rPr>
              <a:t>th</a:t>
            </a:r>
            <a:r>
              <a:rPr lang="en-US" b="1" dirty="0" smtClean="0">
                <a:latin typeface="Papyrus"/>
                <a:cs typeface="Papyrus"/>
              </a:rPr>
              <a:t>, 2011</a:t>
            </a:r>
            <a:endParaRPr lang="en-US" b="1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138" y="1600200"/>
            <a:ext cx="3268133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latin typeface="Candara"/>
                <a:cs typeface="Candara"/>
              </a:rPr>
              <a:t>Military begins to rebel</a:t>
            </a:r>
          </a:p>
          <a:p>
            <a:pPr>
              <a:buNone/>
            </a:pPr>
            <a:r>
              <a:rPr lang="en-US" dirty="0" smtClean="0">
                <a:latin typeface="Candara"/>
                <a:cs typeface="Candara"/>
              </a:rPr>
              <a:t>Masses of rebels swarm Tripoli.  Defections of military officers multiply.</a:t>
            </a:r>
            <a:endParaRPr lang="en-US" dirty="0">
              <a:latin typeface="Candara"/>
              <a:cs typeface="Candar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271" y="2024063"/>
            <a:ext cx="5261986" cy="3631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Papyrus"/>
                <a:cs typeface="Papyrus"/>
              </a:rPr>
              <a:t>Check for Understanding</a:t>
            </a:r>
            <a:endParaRPr lang="en-US" dirty="0">
              <a:latin typeface="Papyrus"/>
              <a:cs typeface="Papyru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Candara"/>
                <a:cs typeface="Candara"/>
              </a:rPr>
              <a:t>Why is the defection of military leaders a significant loss for a dictator like Qaddafi?</a:t>
            </a:r>
          </a:p>
          <a:p>
            <a:r>
              <a:rPr lang="en-US" dirty="0" smtClean="0">
                <a:latin typeface="Candara"/>
                <a:cs typeface="Candara"/>
              </a:rPr>
              <a:t>How is this similar or different from Egypt?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466" y="2978153"/>
            <a:ext cx="5782831" cy="3744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871</Words>
  <Application>Microsoft Macintosh PowerPoint</Application>
  <PresentationFormat>On-screen Show (4:3)</PresentationFormat>
  <Paragraphs>86</Paragraphs>
  <Slides>27</Slides>
  <Notes>0</Notes>
  <HiddenSlides>0</HiddenSlides>
  <MMClips>1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Call to Order</vt:lpstr>
      <vt:lpstr>Objective</vt:lpstr>
      <vt:lpstr>Yesterday we learned about the revolution in Egypt.  Today, we’re looking at the ongoing revolution in Libya.</vt:lpstr>
      <vt:lpstr>Film Focus: Answer the questions on your worksheet as you watch.</vt:lpstr>
      <vt:lpstr>February 16th, 2011</vt:lpstr>
      <vt:lpstr>Check for Understanding</vt:lpstr>
      <vt:lpstr>February 23rd, 2011</vt:lpstr>
      <vt:lpstr>February 24th, 2011</vt:lpstr>
      <vt:lpstr>Check for Understanding</vt:lpstr>
      <vt:lpstr>February 25th, 2011</vt:lpstr>
      <vt:lpstr>Check for Understanding</vt:lpstr>
      <vt:lpstr>February 26th, 2011</vt:lpstr>
      <vt:lpstr>March 5th, 2011</vt:lpstr>
      <vt:lpstr>March 13th, 2011</vt:lpstr>
      <vt:lpstr>Check for Understanding</vt:lpstr>
      <vt:lpstr>March 17th, 2011</vt:lpstr>
      <vt:lpstr>April 3rd, 2011</vt:lpstr>
      <vt:lpstr>April 16th, 2011</vt:lpstr>
      <vt:lpstr>April 17th, 2011</vt:lpstr>
      <vt:lpstr>April 30th, 2011</vt:lpstr>
      <vt:lpstr>April 30th, 2011</vt:lpstr>
      <vt:lpstr>June 27th, 2011</vt:lpstr>
      <vt:lpstr>August 18th, 2011</vt:lpstr>
      <vt:lpstr>August 23rd, 2011</vt:lpstr>
      <vt:lpstr>October, 2011</vt:lpstr>
      <vt:lpstr>Read the Article “Libyan Rebels Clarify Steps to New Rule”</vt:lpstr>
      <vt:lpstr>Synthesis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 to Order</dc:title>
  <dc:creator>Molly Zeins</dc:creator>
  <cp:lastModifiedBy>Molly Zeins</cp:lastModifiedBy>
  <cp:revision>3</cp:revision>
  <dcterms:created xsi:type="dcterms:W3CDTF">2011-10-09T16:55:06Z</dcterms:created>
  <dcterms:modified xsi:type="dcterms:W3CDTF">2011-10-09T18:46:23Z</dcterms:modified>
</cp:coreProperties>
</file>